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95" r:id="rId5"/>
    <p:sldMasterId id="2147483660" r:id="rId6"/>
  </p:sldMasterIdLst>
  <p:notesMasterIdLst>
    <p:notesMasterId r:id="rId24"/>
  </p:notesMasterIdLst>
  <p:handoutMasterIdLst>
    <p:handoutMasterId r:id="rId25"/>
  </p:handoutMasterIdLst>
  <p:sldIdLst>
    <p:sldId id="270" r:id="rId7"/>
    <p:sldId id="273" r:id="rId8"/>
    <p:sldId id="274" r:id="rId9"/>
    <p:sldId id="275" r:id="rId10"/>
    <p:sldId id="277" r:id="rId11"/>
    <p:sldId id="272" r:id="rId12"/>
    <p:sldId id="276" r:id="rId13"/>
    <p:sldId id="278" r:id="rId14"/>
    <p:sldId id="279" r:id="rId15"/>
    <p:sldId id="280" r:id="rId16"/>
    <p:sldId id="281" r:id="rId17"/>
    <p:sldId id="283" r:id="rId18"/>
    <p:sldId id="282" r:id="rId19"/>
    <p:sldId id="284" r:id="rId20"/>
    <p:sldId id="285" r:id="rId21"/>
    <p:sldId id="286" r:id="rId22"/>
    <p:sldId id="271" r:id="rId23"/>
  </p:sldIdLst>
  <p:sldSz cx="9144000" cy="5143500" type="screen16x9"/>
  <p:notesSz cx="67818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74014"/>
  </p:normalViewPr>
  <p:slideViewPr>
    <p:cSldViewPr>
      <p:cViewPr varScale="1">
        <p:scale>
          <a:sx n="113" d="100"/>
          <a:sy n="113" d="100"/>
        </p:scale>
        <p:origin x="120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2BE9835E-8ED5-764B-8435-D8FFAB635A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FDA6FA9B-9050-784F-9252-31D69C6512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8" name="Rectangle 1028">
            <a:extLst>
              <a:ext uri="{FF2B5EF4-FFF2-40B4-BE49-F238E27FC236}">
                <a16:creationId xmlns:a16="http://schemas.microsoft.com/office/drawing/2014/main" id="{B3371C95-52AD-B24F-8FD6-65C4AE518EC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9" name="Rectangle 1029">
            <a:extLst>
              <a:ext uri="{FF2B5EF4-FFF2-40B4-BE49-F238E27FC236}">
                <a16:creationId xmlns:a16="http://schemas.microsoft.com/office/drawing/2014/main" id="{52F30776-109C-AA47-A730-A6C4E0D843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332222A-FBA9-E242-9094-0B0FA522F4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>
            <a:extLst>
              <a:ext uri="{FF2B5EF4-FFF2-40B4-BE49-F238E27FC236}">
                <a16:creationId xmlns:a16="http://schemas.microsoft.com/office/drawing/2014/main" id="{7A69EB47-A94B-7C4D-9803-3583DC8C44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7" name="Rectangle 2051">
            <a:extLst>
              <a:ext uri="{FF2B5EF4-FFF2-40B4-BE49-F238E27FC236}">
                <a16:creationId xmlns:a16="http://schemas.microsoft.com/office/drawing/2014/main" id="{63ED079E-FC97-2E4B-96C0-C1576BB1DA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6" name="Rectangle 2052">
            <a:extLst>
              <a:ext uri="{FF2B5EF4-FFF2-40B4-BE49-F238E27FC236}">
                <a16:creationId xmlns:a16="http://schemas.microsoft.com/office/drawing/2014/main" id="{03882C48-DAC4-4244-A593-B2C1187A64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2053">
            <a:extLst>
              <a:ext uri="{FF2B5EF4-FFF2-40B4-BE49-F238E27FC236}">
                <a16:creationId xmlns:a16="http://schemas.microsoft.com/office/drawing/2014/main" id="{D588C267-40A0-8A4A-B884-85C1AE684D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6390" name="Rectangle 2054">
            <a:extLst>
              <a:ext uri="{FF2B5EF4-FFF2-40B4-BE49-F238E27FC236}">
                <a16:creationId xmlns:a16="http://schemas.microsoft.com/office/drawing/2014/main" id="{710DF5E3-A95C-4E42-97EF-82D468213A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91" name="Rectangle 2055">
            <a:extLst>
              <a:ext uri="{FF2B5EF4-FFF2-40B4-BE49-F238E27FC236}">
                <a16:creationId xmlns:a16="http://schemas.microsoft.com/office/drawing/2014/main" id="{FC4B6C3E-7E81-FA45-BD19-8183D1CAA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F23ECA9-D8B5-4C40-8576-E2690471CA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04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3ECA9-D8B5-4C40-8576-E2690471CA96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9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3ECA9-D8B5-4C40-8576-E2690471CA9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11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9423D0F-DE35-614A-9A8F-EC96884B13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7"/>
            <a:ext cx="9151938" cy="48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89D19D00-1916-F648-9686-F739D8137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2" b="45547"/>
          <a:stretch>
            <a:fillRect/>
          </a:stretch>
        </p:blipFill>
        <p:spPr bwMode="auto">
          <a:xfrm>
            <a:off x="1670050" y="411163"/>
            <a:ext cx="5803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5" y="3471850"/>
            <a:ext cx="7056784" cy="97210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de-DE" altLang="en-US" noProof="0"/>
              <a:t>Mastertitelformat bearbeiten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479962"/>
            <a:ext cx="6400800" cy="54006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760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29B5D-800E-AC41-B35A-608A210A7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730CE-72CD-5C41-A696-7017F6965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0B03F-F3B7-4447-9A93-BA657BA8B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10E22-414D-0D45-80E6-B1BC13EA27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5E84F3-0622-D362-2985-2105B64DD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2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48D6C-ED71-4B47-88C9-FB7323A50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67E50-E426-0844-A119-69852F926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4EB85-37F3-F149-8D31-4F91AF5C5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004A-5C38-A340-9257-AFD15ABFDC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C4DD92-B046-597F-0C9D-733AEB546B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8D99A-A3CF-964B-ACC3-1F0273331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F6788-F875-9944-8670-A705DBCB2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D428C2-31A3-C249-8EBF-684D32129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21B6-E4C8-264C-9C8F-6BE68D3AAA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6689FE-62CA-40C8-372F-EC46E50A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171450"/>
            <a:ext cx="194310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71450"/>
            <a:ext cx="5676900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18DE21-AE30-9646-90C7-1E4B4C964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A2474E-9282-A442-AC78-C8055266A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778E2-34D5-1A43-A33D-76AD7C212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948A-C63E-A24F-B9F5-08C18E9B60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08051C-6141-64EA-E17F-7010EAB93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5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EC2F-2B8E-BD49-9552-6EFDB493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0C6D-65BE-1F4B-A248-17D4E0022966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4EAE3-2865-2B41-AE53-EE7EA182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5C374-50EE-6742-B730-610E35D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B71C-B60F-4746-A71D-6CAD78E29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8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5936-6ABF-C248-A8CD-E9526142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093B-A1B3-2547-B10C-90A360321DCE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D7AA-05CB-2148-9829-9A8B071E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96EB3-C66B-7C48-9B47-BB1B39F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4C7E-5B07-5248-AF22-32D663AD9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0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90189-3F95-164E-9AF0-5CDF73EF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CA87-EE62-4446-93A3-9EC9C7EBE4D9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3D37-811F-A14C-8444-55ED238C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B28A5-E9EE-8147-893C-31F8C101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8597-52A3-2141-9107-0AD74C410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3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AFAE34-B555-F940-B561-B9AC0184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508B-9629-E14B-A33B-773BFE012304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370569-4644-0248-B2BE-ED423753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39FC1A-C22C-A749-BF55-975E522E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3271-56A3-3F41-9185-C45964022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64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9A2133-093D-C34A-B807-BDE577D7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C2F3-BF20-6240-B119-5E6834DAAD74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21D2F7-7600-1B4D-9D4B-119672E0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762219-68CD-1240-9068-2619BDA2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ED81-F7C8-4F4A-BC75-118434A76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2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76498D-E4EA-A140-AF48-AF650A31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315B-1FC0-F748-A474-2AFA02C838B2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E0727C-649F-254E-BB82-E68FB3E9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CCC4A-1FDD-9149-AC0A-5CA37B13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BC63-D043-784C-92AA-44F3E81FE8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3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2C289AB-DB89-5242-B265-081D73134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7"/>
            <a:ext cx="9151938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1" y="2319722"/>
            <a:ext cx="7056784" cy="97210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3" y="3376476"/>
            <a:ext cx="6400800" cy="995474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54BE86-0F72-D00F-DFD1-A646D7FDB8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0" y="334407"/>
            <a:ext cx="5616624" cy="8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2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B48A79-FFEB-994D-A577-FC48E6FC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0CAC-0777-374A-8834-A0C969E0DAE4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0B8A8E-25C7-4F4C-A124-117706C2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EDCAA9-2562-0A4E-B356-A8541208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8252-8EB6-9C4F-BAD8-A6697C283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76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D51FE8-4719-4C42-8208-22285915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8ED8-A498-344E-9295-256C37A4A708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AA759A-0790-A342-98E0-295CA393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E579E5-61F8-624A-A660-95D1E7E7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FDBD-A9EC-7249-95C1-839B60D7B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1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5E7C74-35AB-DE4B-9510-3F0C33A1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359C-E135-4B47-B916-704F0B1580B5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729EF-EF2A-7144-978F-0A4B694D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2CEB84-91D0-824B-AE38-4516AD0D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5BD3-48EF-D946-AFFA-6ADAC0C82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70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0A2F1-DAB4-4949-ADE0-1ED2389B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938E-B629-3B45-A15E-EC8C6BC28B29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899E-BA18-6041-B2D6-DBF694E2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00F8B-6B68-F647-85AF-27ACD7AD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FE9B-9AD5-1948-8BD0-B652D78B6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14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6C591-A2E2-D44F-A821-9B3A30AB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9B20-A39A-D845-9BF0-5386C16F631E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B14C8-5718-2E48-A6C3-C65FBC7B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2CF95-C488-9441-9125-F330C6CE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7952-8ED1-BE45-A4AC-CFD315B5C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64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C4F14-CAF4-3A48-9353-D5F036F8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A21B-83E1-0748-9B98-60FB8CD8A081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3E868-3D42-A042-A145-7DCD5D5D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DD9F-452B-5441-A2C7-623E8016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ED19-F656-8B4C-97D0-07BB41DDE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18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FA122-A048-1242-83BD-F5F2BE0C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2916-3911-7148-8F22-0688D653E7D4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BB214-53FF-4E42-AF51-F52F2E34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3965-3DC9-BD4C-9D88-972C1CDD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9AE5-D2FB-6D45-860D-21444F709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83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1720EDD-9BD3-0846-86B7-40E95B011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1938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1923679"/>
            <a:ext cx="7772400" cy="2403053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61D690-EC34-5C46-A4AF-C94A60CA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E985-3060-5743-BFE8-89B850AF6C07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B50E11-5C6C-3C45-B511-45D5EB16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6DB9A0-65DE-A241-9514-40A95D5B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7726-29A9-C541-9AD3-AD9E2D17BA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8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ABDAB-4864-4D4E-B2E1-BAFF5440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9D04-2CFC-5B45-A2AB-F5472C0DC6A8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8DA29-9A58-874B-A896-65B4E721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45AF9-14B4-9E40-A538-A9C90281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920C-048F-AA47-89D6-B58A2CA80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84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967332-543B-0A4A-92A8-B066091B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A4FCB-5A54-7A4C-91CA-36A5E7796DF8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5EF781-8B22-9840-8AE6-8A459385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424129-DE9E-3641-A12C-BCC1EE94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4089-B809-304F-927A-6605346E7B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174F-66C7-B14F-88A8-F5793C313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53E21-21C6-5440-A49B-BD63A63DF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F461A-92F5-A64A-B255-2FD7C278A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B3DE-F642-504D-960E-8F82E2BC0F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D80F14-E579-1BAC-CEA8-A8418295D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06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9BBE7D-E553-A94E-B409-3A700854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5236-BF6B-654F-8B45-1E86E9E8251D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106BEF-656D-2A4F-8808-E2C8AE66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C5F147-6E36-7344-8632-804ECEB9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09-E337-194D-A9D3-3CFCA0D7C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38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39190F-9E47-B742-97E2-09AD8087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C5350-3482-3140-9740-8B976AE91CE3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921765-9747-FF49-A025-0350831A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A0E3F5-8E96-0C46-AA94-AC37D250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1FA8-5E61-8646-ABD9-3A873EE533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2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5416E5-C838-714B-A945-CF9AFBB9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4C61-DC78-F04C-99DA-F3CE30B618C2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CA1E9A-1668-9545-9C47-A0C1D8B8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BA4829-F22F-6B4E-B418-FA58F4A1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55EF-17F0-F64F-9911-D8CF6FAD5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43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EB301-0E61-E142-9CBB-8CE138CB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AFC1-A569-AC41-8C57-9ACA88781D88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44C30A-48A5-B74E-AF02-D6875596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FAE8BB-BD92-AC4B-87B2-458A12F9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2343-2550-F841-85E2-8081AB038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18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A752-7C58-3D4E-872C-BC0CA39D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0F65-843F-A148-A253-4D2D217BEE8E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02E08-1559-EE43-A3E1-3EBCEF70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2A4AA-8946-3442-B3E4-48C9F0BA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E373-DD63-074A-8C12-AF6BED9F4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00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BC33F-4E77-7D47-9DF5-5DED98D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3A8D-B5EC-4140-A181-E9F6076BCED0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FEA3A-6880-EF4A-823B-56136CAF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EC0D4-13D6-B14D-89DF-606FF181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E587-D612-D648-83DD-5426D830E7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6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>
            <a:extLst>
              <a:ext uri="{FF2B5EF4-FFF2-40B4-BE49-F238E27FC236}">
                <a16:creationId xmlns:a16="http://schemas.microsoft.com/office/drawing/2014/main" id="{934E6D87-6F2D-5640-8D7D-7476DEA2BC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514851"/>
            <a:ext cx="9180514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de-GB" altLang="de-GB" sz="2400"/>
          </a:p>
        </p:txBody>
      </p:sp>
      <p:cxnSp>
        <p:nvCxnSpPr>
          <p:cNvPr id="6" name="Gerade Verbindung 9">
            <a:extLst>
              <a:ext uri="{FF2B5EF4-FFF2-40B4-BE49-F238E27FC236}">
                <a16:creationId xmlns:a16="http://schemas.microsoft.com/office/drawing/2014/main" id="{4A172A7F-F6DA-D542-9880-971C9ECE44E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4587875"/>
            <a:ext cx="9144000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10473C-7A85-2F46-9BE1-FFA2B30A9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F81957-3369-4745-B5A9-BB5DB3C39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478192-7818-7746-B1D0-491D2884C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5295-6587-C449-92B5-E415D17BC0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1A1075-7FD3-744A-AFB7-1CE95D445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965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11A20DF-5D34-3F48-A7E3-5A3D4CB91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1938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163235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1801"/>
            </a:lvl2pPr>
            <a:lvl3pPr marL="914411" indent="0">
              <a:buNone/>
              <a:defRPr sz="1600"/>
            </a:lvl3pPr>
            <a:lvl4pPr marL="1371617" indent="0">
              <a:buNone/>
              <a:defRPr sz="1401"/>
            </a:lvl4pPr>
            <a:lvl5pPr marL="1828823" indent="0">
              <a:buNone/>
              <a:defRPr sz="1401"/>
            </a:lvl5pPr>
            <a:lvl6pPr marL="2286029" indent="0">
              <a:buNone/>
              <a:defRPr sz="1401"/>
            </a:lvl6pPr>
            <a:lvl7pPr marL="2743234" indent="0">
              <a:buNone/>
              <a:defRPr sz="1401"/>
            </a:lvl7pPr>
            <a:lvl8pPr marL="3200440" indent="0">
              <a:buNone/>
              <a:defRPr sz="1401"/>
            </a:lvl8pPr>
            <a:lvl9pPr marL="3657646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B7501-EF81-904B-AD6A-6F2C1C5CB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CEB38-455B-7044-BCFC-059C4CADF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B984B-97B4-B548-B928-F499AFCAC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B5D6-DA5A-2D4F-9B89-9675AC3545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5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287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287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95BF5-A9E5-5F47-ADF6-75FF44D04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8710-298E-EB4F-85E2-BE9A20330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0724B-0A87-8949-8062-E2A749AF1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53D28-171A-CF47-945A-63F96A3A73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4B235D-5174-8682-B313-F4618DE0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2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516773-D9A5-5F41-8EB4-EC908B488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0A4917-9D62-4A49-85A8-77F1EAE4B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6F3755-398A-D949-9B7E-7DD604E95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7FA4-2D09-9B4B-806A-C9CECDC3BF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0F376F1-2765-8525-C8CC-53CA40FAC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8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EE03E5-0D64-8841-9150-D61A4D672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A59F8B-7885-5742-8383-2AFE20141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2FA552-EE2F-7043-8E03-32C3B5B346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DE22A-FC28-2540-8F3B-239DE5EAF1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C43A28-0DD9-C605-2CCC-B71B6D85E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033D61-9FF3-AE44-8BCA-E8949212E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0E7516-89CB-9647-BDCE-5384C086A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34D06C-3672-A647-9671-41CE06766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AD4D-1EFA-1A4A-85CA-151DA9AA17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38EBF9-725D-90BB-7159-80AF33C65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4" y="4613075"/>
            <a:ext cx="3059833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09A182-EB0A-6142-B05F-E0CFCFA7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785"/>
          <a:stretch>
            <a:fillRect/>
          </a:stretch>
        </p:blipFill>
        <p:spPr bwMode="auto">
          <a:xfrm>
            <a:off x="0" y="4524375"/>
            <a:ext cx="914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521E8307-FB87-9B40-80EA-808122161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2" y="171450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8B2F2F9-112E-7541-ACE0-003FE9D32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10287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4D7B337-6623-074C-9342-7F93EA6EFB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1" y="4171950"/>
            <a:ext cx="1905001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B7A3E2-4CD8-5A4E-8FCF-1CA397F71E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2" y="417195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6DFD31-E3C3-7145-8877-E3CDCFA191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1" y="4171950"/>
            <a:ext cx="1905001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1">
                <a:latin typeface="+mn-lt"/>
                <a:cs typeface="+mn-cs"/>
              </a:defRPr>
            </a:lvl1pPr>
          </a:lstStyle>
          <a:p>
            <a:pPr>
              <a:defRPr/>
            </a:pPr>
            <a:fld id="{C4D67DA2-CF4F-2E4F-85A3-62E72DFC53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6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11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17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23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457206" indent="-457206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15" indent="-22860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21" indent="-22860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27" indent="-2286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32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38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44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49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96F9C01-72F4-8A48-9989-BE1BF7C1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1938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itle Placeholder 1">
            <a:extLst>
              <a:ext uri="{FF2B5EF4-FFF2-40B4-BE49-F238E27FC236}">
                <a16:creationId xmlns:a16="http://schemas.microsoft.com/office/drawing/2014/main" id="{B94BC993-604B-E643-8DBF-F45B8BDC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GB"/>
              <a:t>Click to edit Master title style</a:t>
            </a:r>
            <a:endParaRPr lang="en-GB" altLang="de-GB"/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B52C2880-D4EB-F440-A67B-D3E3E5B47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GB"/>
              <a:t>Click to edit Master text styles</a:t>
            </a:r>
          </a:p>
          <a:p>
            <a:pPr lvl="1"/>
            <a:r>
              <a:rPr lang="en-US" altLang="de-GB"/>
              <a:t>Second level</a:t>
            </a:r>
          </a:p>
          <a:p>
            <a:pPr lvl="2"/>
            <a:r>
              <a:rPr lang="en-US" altLang="de-GB"/>
              <a:t>Third level</a:t>
            </a:r>
          </a:p>
          <a:p>
            <a:pPr lvl="3"/>
            <a:r>
              <a:rPr lang="en-US" altLang="de-GB"/>
              <a:t>Fourth level</a:t>
            </a:r>
          </a:p>
          <a:p>
            <a:pPr lvl="4"/>
            <a:r>
              <a:rPr lang="en-US" altLang="de-GB"/>
              <a:t>Fifth level</a:t>
            </a:r>
            <a:endParaRPr lang="en-GB" altLang="de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5CE82-3612-964B-8637-56CA551BC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A298833-777D-FD4C-A10C-E9934EAC260F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9611D-0F26-BB4C-AA58-5676C11C1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14C5-7128-1F45-80B4-A07EF7134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3F6934B-B1A0-A645-9261-2FF91171B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4" indent="-3429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>
            <a:extLst>
              <a:ext uri="{FF2B5EF4-FFF2-40B4-BE49-F238E27FC236}">
                <a16:creationId xmlns:a16="http://schemas.microsoft.com/office/drawing/2014/main" id="{465DBD41-44B7-794C-9364-EFE76C5AC7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70C8841B-56B6-4741-A8E2-42352B1E1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C991-F763-AD43-A98A-DF4A7F8E3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B39AAD2-E562-294B-B3F3-AA2D8E0DDEAC}" type="datetimeFigureOut">
              <a:rPr lang="en-GB"/>
              <a:pPr>
                <a:defRPr/>
              </a:pPr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7BCE-91EA-3E4E-8F35-154E5AAEF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E8FA6-3C86-CF46-8AF7-72E58269F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8B58438-EF4D-2340-8E6C-3AD7FF69DE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88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4" indent="-3429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hinx-doc.org/en/master/usage/extensions/autosummary.html" TargetMode="External"/><Relationship Id="rId13" Type="http://schemas.openxmlformats.org/officeDocument/2006/relationships/hyperlink" Target="https://ns-rse.github.io/pre-commit/#/title-slide" TargetMode="External"/><Relationship Id="rId18" Type="http://schemas.openxmlformats.org/officeDocument/2006/relationships/image" Target="../media/image19.png"/><Relationship Id="rId3" Type="http://schemas.openxmlformats.org/officeDocument/2006/relationships/hyperlink" Target="https://code.visualstudio.com/docs/python/linting#_pydocstyle" TargetMode="External"/><Relationship Id="rId7" Type="http://schemas.openxmlformats.org/officeDocument/2006/relationships/hyperlink" Target="https://docs.python.org/3/library/venv.html" TargetMode="External"/><Relationship Id="rId12" Type="http://schemas.openxmlformats.org/officeDocument/2006/relationships/hyperlink" Target="https://carpentries-incubator.github.io/python-packaging-publishing/aio.html" TargetMode="External"/><Relationship Id="rId17" Type="http://schemas.openxmlformats.org/officeDocument/2006/relationships/hyperlink" Target="https://www.tandfonline.com/doi/abs/10.1080/00031305.2017.1399928" TargetMode="External"/><Relationship Id="rId2" Type="http://schemas.openxmlformats.org/officeDocument/2006/relationships/hyperlink" Target="https://black.readthedocs.io/en/stable/index.html" TargetMode="External"/><Relationship Id="rId16" Type="http://schemas.openxmlformats.org/officeDocument/2006/relationships/hyperlink" Target="https://dvc.org/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docker.com/language/python/build-images/" TargetMode="External"/><Relationship Id="rId11" Type="http://schemas.openxmlformats.org/officeDocument/2006/relationships/hyperlink" Target="https://setuptools.pypa.io/en/latest/setuptools.html" TargetMode="External"/><Relationship Id="rId5" Type="http://schemas.openxmlformats.org/officeDocument/2006/relationships/hyperlink" Target="https://pandera.readthedocs.io/en/stable/decorators.html" TargetMode="External"/><Relationship Id="rId15" Type="http://schemas.openxmlformats.org/officeDocument/2006/relationships/hyperlink" Target="https://github.com/marketplace?type=actions" TargetMode="External"/><Relationship Id="rId10" Type="http://schemas.openxmlformats.org/officeDocument/2006/relationships/hyperlink" Target="https://www.youtube.com/watch?v=_K6cLQufv9k&amp;list=PL2Uw4_HvXqvY2zhJ9AMUa_Z6dtMGF3gtb&amp;index=31" TargetMode="External"/><Relationship Id="rId19" Type="http://schemas.openxmlformats.org/officeDocument/2006/relationships/hyperlink" Target="https://besjournals.onlinelibrary.wiley.com/doi/full/10.1111/2041-210X.14108" TargetMode="External"/><Relationship Id="rId4" Type="http://schemas.openxmlformats.org/officeDocument/2006/relationships/hyperlink" Target="https://peps.python.org/pep-0257/" TargetMode="External"/><Relationship Id="rId9" Type="http://schemas.openxmlformats.org/officeDocument/2006/relationships/hyperlink" Target="https://github.com/JamesALeedham/Sphinx-Autosummary-Recursion" TargetMode="External"/><Relationship Id="rId14" Type="http://schemas.openxmlformats.org/officeDocument/2006/relationships/hyperlink" Target="https://www.google.com/search?q=data+science+site%3Agithub.com+%22Public+template%22&amp;newwindow=1&amp;sxsrf=APwXEdfEHUO-LPseCJggbeyefPGu5ry6-A%3A1686815558530&amp;source=hp&amp;ei=RsOKZNPuG5KBhbIPosu3iA8&amp;iflsig=AOEireoAAAAAZIrRVv1C9ozG3lWQBsRbJmUJLQThwx0o&amp;ved=0ahUKEwjTqafR5cT_AhWSQEEAHaLlDfEQ4dUDCAs&amp;uact=5&amp;oq=data+science+site%3Agithub.com+%22Public+template%22&amp;gs_lcp=Cgdnd3Mtd2l6EANQAFjlaWDSamgBcAB4AIABWIgB-gWSAQIxNZgBAKABAqABAQ&amp;sclient=gws-wiz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ftware.ac.uk/resources/guides/guides-developers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bestpractices.coreinfrastructure.org/en/criteria/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e-scientist.com/careers/how-to-fix-science-s-code-problem-70447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the-turing-way.netlify.app/reproducible-research/reproducible-research.html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lflow.org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s://huggingface.co/blog/model-card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arn.microsoft.com/en-us/azure/machine-learning/concept-model-management-and-deployment?view=azureml-api-2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zenodo.org/record/5008947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owardsdatascience.com/how-to-structure-a-data-science-project-for-readability-and-transparency-360c67168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get-started/quickstart/github-flo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ithub.com/en/actions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-CORE/pyincore" TargetMode="External"/><Relationship Id="rId2" Type="http://schemas.openxmlformats.org/officeDocument/2006/relationships/hyperlink" Target="https://github.com/alan-turing-institute/sqlsynthgen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MaartenGr/BERTopic/tree/fca5a4f9df149609c7e3458d6b2c421194cea62c" TargetMode="External"/><Relationship Id="rId4" Type="http://schemas.openxmlformats.org/officeDocument/2006/relationships/hyperlink" Target="https://github.com/kaislar/ds_templat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8413451-3994-C642-A10D-0803611827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58" y="2571750"/>
            <a:ext cx="7776866" cy="973138"/>
          </a:xfrm>
        </p:spPr>
        <p:txBody>
          <a:bodyPr/>
          <a:lstStyle/>
          <a:p>
            <a:pPr eaLnBrk="1" hangingPunct="1"/>
            <a:r>
              <a:rPr lang="en-GB" altLang="de-GB" sz="3200" dirty="0">
                <a:solidFill>
                  <a:srgbClr val="7030A0"/>
                </a:solidFill>
              </a:rPr>
              <a:t>Software Engineering Practices</a:t>
            </a:r>
          </a:p>
        </p:txBody>
      </p:sp>
      <p:sp>
        <p:nvSpPr>
          <p:cNvPr id="40962" name="Subtitle 2">
            <a:extLst>
              <a:ext uri="{FF2B5EF4-FFF2-40B4-BE49-F238E27FC236}">
                <a16:creationId xmlns:a16="http://schemas.microsoft.com/office/drawing/2014/main" id="{9F6CA68E-4487-7047-B2C1-9D323033C6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559" y="3629023"/>
            <a:ext cx="6956053" cy="742951"/>
          </a:xfrm>
        </p:spPr>
        <p:txBody>
          <a:bodyPr/>
          <a:lstStyle/>
          <a:p>
            <a:pPr eaLnBrk="1" hangingPunct="1"/>
            <a:endParaRPr lang="de-GB" altLang="de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013" y="2232273"/>
            <a:ext cx="1869974" cy="6789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97032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your practice (20 mins)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Building in good practices</a:t>
            </a:r>
          </a:p>
          <a:p>
            <a:endParaRPr lang="en-GB" sz="1400" dirty="0"/>
          </a:p>
          <a:p>
            <a:r>
              <a:rPr lang="en-GB" sz="1400" dirty="0"/>
              <a:t>Create a rough plan in your groups</a:t>
            </a:r>
          </a:p>
          <a:p>
            <a:endParaRPr lang="en-GB" sz="1400" dirty="0"/>
          </a:p>
          <a:p>
            <a:r>
              <a:rPr lang="en-GB" sz="1400" dirty="0"/>
              <a:t>Things to consider:</a:t>
            </a:r>
          </a:p>
          <a:p>
            <a:pPr lvl="1"/>
            <a:r>
              <a:rPr lang="en-GB" sz="1000" dirty="0"/>
              <a:t>Automatic processes</a:t>
            </a:r>
          </a:p>
          <a:p>
            <a:pPr lvl="1"/>
            <a:r>
              <a:rPr lang="en-GB" sz="1000" dirty="0"/>
              <a:t>How can you ensure quality?</a:t>
            </a:r>
          </a:p>
          <a:p>
            <a:pPr lvl="1"/>
            <a:r>
              <a:rPr lang="en-GB" sz="1000" dirty="0"/>
              <a:t>Think about future you, your colleagues and the client. How can you help everyone through better practice?</a:t>
            </a:r>
          </a:p>
          <a:p>
            <a:endParaRPr lang="en-GB" sz="1400" dirty="0"/>
          </a:p>
          <a:p>
            <a:r>
              <a:rPr lang="en-GB" sz="1400" dirty="0"/>
              <a:t>Be prepared to feedback to the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42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013" y="2232273"/>
            <a:ext cx="1869974" cy="6789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84158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for thought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Software is a social activity. Good practices ensure readable, maintainable and reliable software</a:t>
            </a:r>
          </a:p>
          <a:p>
            <a:endParaRPr lang="en-GB" sz="2400" dirty="0"/>
          </a:p>
          <a:p>
            <a:r>
              <a:rPr lang="en-GB" sz="2400" dirty="0"/>
              <a:t>Essential when shipping software which works and others can understand and build on</a:t>
            </a:r>
          </a:p>
          <a:p>
            <a:endParaRPr lang="en-GB" sz="2400" dirty="0"/>
          </a:p>
          <a:p>
            <a:r>
              <a:rPr lang="en-GB" sz="2400" dirty="0"/>
              <a:t>Some known good practices…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0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good practices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900" dirty="0"/>
              <a:t>Code</a:t>
            </a:r>
          </a:p>
          <a:p>
            <a:pPr lvl="1"/>
            <a:r>
              <a:rPr lang="en-GB" sz="900" dirty="0"/>
              <a:t>Linting and formatting - </a:t>
            </a:r>
            <a:r>
              <a:rPr lang="en-GB" sz="900" dirty="0">
                <a:hlinkClick r:id="rId2"/>
              </a:rPr>
              <a:t>Black 23.3.0 documentation</a:t>
            </a:r>
            <a:r>
              <a:rPr lang="en-GB" sz="900" dirty="0"/>
              <a:t>, </a:t>
            </a:r>
            <a:r>
              <a:rPr lang="en-GB" sz="900" dirty="0">
                <a:hlinkClick r:id="rId3"/>
              </a:rPr>
              <a:t>Linting Python in Visual Studio Code</a:t>
            </a:r>
            <a:endParaRPr lang="en-GB" sz="900" dirty="0"/>
          </a:p>
          <a:p>
            <a:pPr lvl="1"/>
            <a:r>
              <a:rPr lang="en-GB" sz="900" dirty="0"/>
              <a:t>Documentation standards - </a:t>
            </a:r>
            <a:r>
              <a:rPr lang="en-GB" sz="900" dirty="0">
                <a:hlinkClick r:id="rId4"/>
              </a:rPr>
              <a:t>PEP 257 – Docstring Conventions | peps.python.org</a:t>
            </a:r>
            <a:endParaRPr lang="en-GB" sz="900" dirty="0"/>
          </a:p>
          <a:p>
            <a:pPr lvl="1"/>
            <a:r>
              <a:rPr lang="en-GB" sz="900" dirty="0"/>
              <a:t>Defensive programming – asserts, exception handling, data validation </a:t>
            </a:r>
            <a:r>
              <a:rPr lang="en-GB" sz="900" dirty="0">
                <a:hlinkClick r:id="rId5"/>
              </a:rPr>
              <a:t>Decorators for Pipeline Integration - </a:t>
            </a:r>
            <a:r>
              <a:rPr lang="en-GB" sz="900" dirty="0" err="1">
                <a:hlinkClick r:id="rId5"/>
              </a:rPr>
              <a:t>pandera</a:t>
            </a:r>
            <a:endParaRPr lang="en-GB" sz="900" dirty="0"/>
          </a:p>
          <a:p>
            <a:pPr lvl="1"/>
            <a:r>
              <a:rPr lang="en-GB" sz="900" dirty="0"/>
              <a:t>Capturing dependencies - </a:t>
            </a:r>
            <a:r>
              <a:rPr lang="en-GB" sz="900" dirty="0">
                <a:hlinkClick r:id="rId6"/>
              </a:rPr>
              <a:t>Build your Python image | Docker Documentation</a:t>
            </a:r>
            <a:r>
              <a:rPr lang="en-GB" sz="900" dirty="0"/>
              <a:t>, </a:t>
            </a:r>
            <a:r>
              <a:rPr lang="en-GB" sz="900" dirty="0" err="1">
                <a:hlinkClick r:id="rId7"/>
              </a:rPr>
              <a:t>venv</a:t>
            </a:r>
            <a:r>
              <a:rPr lang="en-GB" sz="900" dirty="0"/>
              <a:t>, </a:t>
            </a:r>
          </a:p>
          <a:p>
            <a:pPr lvl="1"/>
            <a:r>
              <a:rPr lang="en-GB" sz="900" dirty="0"/>
              <a:t>Coding documentation – </a:t>
            </a:r>
            <a:r>
              <a:rPr lang="en-GB" sz="900" dirty="0">
                <a:hlinkClick r:id="rId8"/>
              </a:rPr>
              <a:t>Sphinx </a:t>
            </a:r>
            <a:r>
              <a:rPr lang="en-GB" sz="900" dirty="0" err="1">
                <a:hlinkClick r:id="rId8"/>
              </a:rPr>
              <a:t>autosummary</a:t>
            </a:r>
            <a:r>
              <a:rPr lang="en-GB" sz="900" dirty="0"/>
              <a:t> (</a:t>
            </a:r>
            <a:r>
              <a:rPr lang="en-GB" sz="900" dirty="0">
                <a:hlinkClick r:id="rId9"/>
              </a:rPr>
              <a:t>repo example</a:t>
            </a:r>
            <a:r>
              <a:rPr lang="en-GB" sz="900" dirty="0"/>
              <a:t>), </a:t>
            </a:r>
            <a:r>
              <a:rPr lang="en-GB" sz="900" dirty="0" err="1">
                <a:hlinkClick r:id="rId10"/>
              </a:rPr>
              <a:t>PyCon</a:t>
            </a:r>
            <a:r>
              <a:rPr lang="en-GB" sz="900" dirty="0">
                <a:hlinkClick r:id="rId10"/>
              </a:rPr>
              <a:t> – automate with sphinx and </a:t>
            </a:r>
            <a:r>
              <a:rPr lang="en-GB" sz="900" dirty="0" err="1">
                <a:hlinkClick r:id="rId10"/>
              </a:rPr>
              <a:t>github</a:t>
            </a:r>
            <a:r>
              <a:rPr lang="en-GB" sz="900" dirty="0">
                <a:hlinkClick r:id="rId10"/>
              </a:rPr>
              <a:t> actions</a:t>
            </a:r>
            <a:endParaRPr lang="en-GB" sz="900" dirty="0"/>
          </a:p>
          <a:p>
            <a:pPr lvl="1"/>
            <a:r>
              <a:rPr lang="en-GB" sz="900" dirty="0"/>
              <a:t>Packaging </a:t>
            </a:r>
            <a:r>
              <a:rPr lang="en-GB" sz="900" dirty="0" err="1">
                <a:hlinkClick r:id="rId11"/>
              </a:rPr>
              <a:t>Setuptools</a:t>
            </a:r>
            <a:r>
              <a:rPr lang="en-GB" sz="900" dirty="0"/>
              <a:t>, </a:t>
            </a:r>
            <a:r>
              <a:rPr lang="en-GB" sz="900" dirty="0">
                <a:hlinkClick r:id="rId12"/>
              </a:rPr>
              <a:t>Packaging and Publishing with Python (carpentries-incubator.github.io)</a:t>
            </a:r>
            <a:endParaRPr lang="en-GB" sz="900" dirty="0"/>
          </a:p>
          <a:p>
            <a:pPr lvl="1"/>
            <a:endParaRPr lang="en-GB" sz="900" dirty="0"/>
          </a:p>
          <a:p>
            <a:r>
              <a:rPr lang="en-GB" sz="900" dirty="0"/>
              <a:t>Git platform (Github.com, </a:t>
            </a:r>
            <a:r>
              <a:rPr lang="en-GB" sz="900" dirty="0" err="1"/>
              <a:t>GitTea</a:t>
            </a:r>
            <a:r>
              <a:rPr lang="en-GB" sz="900" dirty="0"/>
              <a:t>)</a:t>
            </a:r>
          </a:p>
          <a:p>
            <a:pPr lvl="1"/>
            <a:r>
              <a:rPr lang="en-GB" sz="900" dirty="0" err="1"/>
              <a:t>Precommit</a:t>
            </a:r>
            <a:r>
              <a:rPr lang="en-GB" sz="900" dirty="0"/>
              <a:t> hooks - </a:t>
            </a:r>
            <a:r>
              <a:rPr lang="en-GB" sz="900" dirty="0">
                <a:hlinkClick r:id="rId13"/>
              </a:rPr>
              <a:t>pre-commit - Pre-commit : Protecting your future self (ns-rse.github.io)</a:t>
            </a:r>
            <a:endParaRPr lang="en-GB" sz="900" dirty="0"/>
          </a:p>
          <a:p>
            <a:pPr lvl="1"/>
            <a:r>
              <a:rPr lang="en-GB" sz="900" dirty="0"/>
              <a:t>Issues and project management</a:t>
            </a:r>
          </a:p>
          <a:p>
            <a:pPr lvl="1"/>
            <a:r>
              <a:rPr lang="en-GB" sz="900" dirty="0"/>
              <a:t>Code branching, protected main branch</a:t>
            </a:r>
          </a:p>
          <a:p>
            <a:pPr lvl="1"/>
            <a:r>
              <a:rPr lang="en-GB" sz="900" dirty="0"/>
              <a:t>Informative commit messages</a:t>
            </a:r>
          </a:p>
          <a:p>
            <a:pPr lvl="1"/>
            <a:r>
              <a:rPr lang="en-GB" sz="900" dirty="0"/>
              <a:t>Sensible repo templates </a:t>
            </a:r>
            <a:r>
              <a:rPr lang="en-GB" sz="900" dirty="0">
                <a:hlinkClick r:id="rId14"/>
              </a:rPr>
              <a:t>data science </a:t>
            </a:r>
            <a:r>
              <a:rPr lang="en-GB" sz="900" dirty="0" err="1">
                <a:hlinkClick r:id="rId14"/>
              </a:rPr>
              <a:t>site:github.com</a:t>
            </a:r>
            <a:r>
              <a:rPr lang="en-GB" sz="900" dirty="0">
                <a:hlinkClick r:id="rId14"/>
              </a:rPr>
              <a:t> "Public template" - Google Search</a:t>
            </a:r>
            <a:endParaRPr lang="en-GB" sz="900" dirty="0"/>
          </a:p>
          <a:p>
            <a:pPr lvl="1"/>
            <a:r>
              <a:rPr lang="en-GB" sz="900" dirty="0"/>
              <a:t>Project documentation</a:t>
            </a:r>
          </a:p>
          <a:p>
            <a:pPr lvl="1"/>
            <a:r>
              <a:rPr lang="en-GB" sz="900" dirty="0"/>
              <a:t>Actions (CI/CD) automation of tests (before committing to main) and other CI/CD processes </a:t>
            </a:r>
            <a:r>
              <a:rPr lang="en-GB" sz="900" dirty="0">
                <a:hlinkClick r:id="rId15"/>
              </a:rPr>
              <a:t>GitHub Marketplace · Actions to improve your workflow</a:t>
            </a:r>
            <a:endParaRPr lang="en-GB" sz="900" dirty="0"/>
          </a:p>
          <a:p>
            <a:pPr lvl="1"/>
            <a:endParaRPr lang="en-GB" sz="900" dirty="0"/>
          </a:p>
          <a:p>
            <a:r>
              <a:rPr lang="en-GB" sz="900" dirty="0"/>
              <a:t>Data Science</a:t>
            </a:r>
          </a:p>
          <a:p>
            <a:pPr lvl="1"/>
            <a:r>
              <a:rPr lang="en-GB" sz="900" dirty="0"/>
              <a:t>Data versioning and workflow capture(DVC) </a:t>
            </a:r>
            <a:r>
              <a:rPr lang="en-GB" sz="900" dirty="0">
                <a:hlinkClick r:id="rId16"/>
              </a:rPr>
              <a:t>Data Version Control · DVC</a:t>
            </a:r>
            <a:endParaRPr lang="en-GB" sz="900" dirty="0"/>
          </a:p>
          <a:p>
            <a:pPr lvl="1"/>
            <a:r>
              <a:rPr lang="en-GB" sz="900" dirty="0"/>
              <a:t>Recording ML work (</a:t>
            </a:r>
            <a:r>
              <a:rPr lang="en-GB" sz="900" dirty="0" err="1"/>
              <a:t>mlflow</a:t>
            </a:r>
            <a:r>
              <a:rPr lang="en-GB" sz="900" dirty="0"/>
              <a:t>)</a:t>
            </a:r>
          </a:p>
          <a:p>
            <a:endParaRPr lang="en-GB" dirty="0"/>
          </a:p>
        </p:txBody>
      </p:sp>
      <p:pic>
        <p:nvPicPr>
          <p:cNvPr id="2" name="Picture 1">
            <a:hlinkClick r:id="rId17"/>
            <a:extLst>
              <a:ext uri="{FF2B5EF4-FFF2-40B4-BE49-F238E27FC236}">
                <a16:creationId xmlns:a16="http://schemas.microsoft.com/office/drawing/2014/main" id="{4E20EA03-E4C6-D02B-CF91-90642F4CF5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12160" y="2398716"/>
            <a:ext cx="2388844" cy="1073947"/>
          </a:xfrm>
          <a:prstGeom prst="rect">
            <a:avLst/>
          </a:prstGeom>
        </p:spPr>
      </p:pic>
      <p:pic>
        <p:nvPicPr>
          <p:cNvPr id="3" name="Picture 2">
            <a:hlinkClick r:id="rId19"/>
            <a:extLst>
              <a:ext uri="{FF2B5EF4-FFF2-40B4-BE49-F238E27FC236}">
                <a16:creationId xmlns:a16="http://schemas.microsoft.com/office/drawing/2014/main" id="{398879F2-3194-6570-4C20-DD108AA039C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41835" y="0"/>
            <a:ext cx="2002165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practice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Proto workflow</a:t>
            </a:r>
          </a:p>
          <a:p>
            <a:pPr lvl="1"/>
            <a:r>
              <a:rPr lang="en-GB" sz="1600" dirty="0"/>
              <a:t>Sane folder structure – Template repository</a:t>
            </a:r>
          </a:p>
          <a:p>
            <a:pPr lvl="1"/>
            <a:r>
              <a:rPr lang="en-GB" sz="1600" dirty="0"/>
              <a:t>Documentation – README</a:t>
            </a:r>
          </a:p>
          <a:p>
            <a:pPr lvl="1"/>
            <a:r>
              <a:rPr lang="en-GB" sz="1600" dirty="0"/>
              <a:t>Reproducible coding environment (Docker, </a:t>
            </a:r>
            <a:r>
              <a:rPr lang="en-GB" sz="1600" dirty="0" err="1"/>
              <a:t>virt</a:t>
            </a:r>
            <a:r>
              <a:rPr lang="en-GB" sz="1600" dirty="0"/>
              <a:t> env, </a:t>
            </a:r>
            <a:r>
              <a:rPr lang="en-GB" sz="1600" dirty="0" err="1"/>
              <a:t>conda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Write clean and readable code matching existing standards - IDE features and reading</a:t>
            </a:r>
          </a:p>
          <a:p>
            <a:pPr lvl="1"/>
            <a:r>
              <a:rPr lang="en-GB" sz="1600" dirty="0"/>
              <a:t>Write tests (</a:t>
            </a:r>
            <a:r>
              <a:rPr lang="en-GB" sz="1600" dirty="0" err="1"/>
              <a:t>pytest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Informative commits to version control branches</a:t>
            </a:r>
          </a:p>
          <a:p>
            <a:pPr lvl="1"/>
            <a:r>
              <a:rPr lang="en-GB" sz="1600" dirty="0"/>
              <a:t>Code review</a:t>
            </a:r>
          </a:p>
          <a:p>
            <a:r>
              <a:rPr lang="en-GB" sz="1600" dirty="0"/>
              <a:t>Robust libraries</a:t>
            </a:r>
          </a:p>
          <a:p>
            <a:r>
              <a:rPr lang="en-GB" sz="1600" dirty="0"/>
              <a:t>Aim for quality and sustainability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54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Write a living document of your software practices</a:t>
            </a:r>
          </a:p>
          <a:p>
            <a:endParaRPr lang="en-GB" sz="2400" dirty="0"/>
          </a:p>
          <a:p>
            <a:r>
              <a:rPr lang="en-GB" sz="2400" dirty="0"/>
              <a:t>Build out infrastructure (IDE plugins, </a:t>
            </a:r>
            <a:r>
              <a:rPr lang="en-GB" sz="2400" dirty="0" err="1"/>
              <a:t>github</a:t>
            </a:r>
            <a:r>
              <a:rPr lang="en-GB" sz="2400" dirty="0"/>
              <a:t> actions, folder templates, etc.) to support those practices</a:t>
            </a:r>
          </a:p>
          <a:p>
            <a:endParaRPr lang="en-GB" sz="2400" dirty="0"/>
          </a:p>
          <a:p>
            <a:r>
              <a:rPr lang="en-GB" sz="2400" dirty="0"/>
              <a:t>Speak to your technical mentor and project managers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97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FBC3A958-40E7-5F29-E492-180DD6432476}"/>
              </a:ext>
            </a:extLst>
          </p:cNvPr>
          <p:cNvSpPr txBox="1">
            <a:spLocks/>
          </p:cNvSpPr>
          <p:nvPr/>
        </p:nvSpPr>
        <p:spPr>
          <a:xfrm>
            <a:off x="179513" y="483520"/>
            <a:ext cx="9144000" cy="23876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800" b="1">
                <a:solidFill>
                  <a:srgbClr val="00206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Data Science for Social Good</a:t>
            </a:r>
            <a:endParaRPr lang="en-GB" sz="4800" b="1" dirty="0">
              <a:solidFill>
                <a:srgbClr val="00206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BBC7A798-096C-5DE5-4FCF-EDF27C1EAACF}"/>
              </a:ext>
            </a:extLst>
          </p:cNvPr>
          <p:cNvSpPr txBox="1">
            <a:spLocks/>
          </p:cNvSpPr>
          <p:nvPr/>
        </p:nvSpPr>
        <p:spPr>
          <a:xfrm>
            <a:off x="179513" y="2963193"/>
            <a:ext cx="9144000" cy="1655762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11" fontAlgn="auto">
              <a:spcBef>
                <a:spcPts val="1001"/>
              </a:spcBef>
              <a:spcAft>
                <a:spcPts val="0"/>
              </a:spcAft>
            </a:pPr>
            <a:r>
              <a:rPr lang="en-GB">
                <a:solidFill>
                  <a:sysClr val="window" lastClr="FFFFFF">
                    <a:lumMod val="50000"/>
                  </a:sys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DSSGx UK Summer Fellowship</a:t>
            </a:r>
            <a:endParaRPr lang="en-GB" dirty="0">
              <a:solidFill>
                <a:sysClr val="window" lastClr="FFFFFF">
                  <a:lumMod val="50000"/>
                </a:sys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973CC84-A7E5-851E-7651-8D791A841192}"/>
              </a:ext>
            </a:extLst>
          </p:cNvPr>
          <p:cNvCxnSpPr>
            <a:cxnSpLocks/>
          </p:cNvCxnSpPr>
          <p:nvPr/>
        </p:nvCxnSpPr>
        <p:spPr>
          <a:xfrm>
            <a:off x="769448" y="3185903"/>
            <a:ext cx="1666569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8BEFB70-FD5C-908A-6D0A-3ECD6053323A}"/>
              </a:ext>
            </a:extLst>
          </p:cNvPr>
          <p:cNvCxnSpPr>
            <a:cxnSpLocks/>
          </p:cNvCxnSpPr>
          <p:nvPr/>
        </p:nvCxnSpPr>
        <p:spPr>
          <a:xfrm>
            <a:off x="6988351" y="3185903"/>
            <a:ext cx="1666569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8049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6AB3-BD6B-4060-74D2-7545C2DA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5EB-77EF-B1C2-B199-D2B320C9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Quick presentation of ideas</a:t>
            </a:r>
          </a:p>
          <a:p>
            <a:endParaRPr lang="en-GB" dirty="0"/>
          </a:p>
          <a:p>
            <a:r>
              <a:rPr lang="en-GB" dirty="0"/>
              <a:t>Split into groups focusing on GitHub or Python</a:t>
            </a:r>
          </a:p>
          <a:p>
            <a:endParaRPr lang="en-GB" dirty="0"/>
          </a:p>
          <a:p>
            <a:r>
              <a:rPr lang="en-GB" dirty="0"/>
              <a:t>Plan for your own group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73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Practice</a:t>
            </a: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DC183F96-F2A6-17B9-922A-C3755E35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15449"/>
            <a:ext cx="2448272" cy="1479164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FB52160-FB66-51E2-C2CB-AFAAB4E99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3" y="1565099"/>
            <a:ext cx="3454661" cy="307320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6B1BE0E2-72DC-1C00-EB05-8A894BE87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2211710"/>
            <a:ext cx="4449150" cy="2279730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24179243-C562-1F44-99A3-6533B164C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3151" y="-245111"/>
            <a:ext cx="4434143" cy="247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Practice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A67588C6-A1AF-0466-5000-CC1DEC7A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793870"/>
            <a:ext cx="2805688" cy="1630400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EDD3B8D6-4A39-8F6F-264F-2630E52FB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273" y="1203224"/>
            <a:ext cx="3239271" cy="1419202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00A586E2-7DE8-C47D-F9EF-0635333F2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77144"/>
            <a:ext cx="2446112" cy="1925602"/>
          </a:xfrm>
          <a:prstGeom prst="rect">
            <a:avLst/>
          </a:prstGeom>
        </p:spPr>
      </p:pic>
      <p:pic>
        <p:nvPicPr>
          <p:cNvPr id="11" name="Picture 2" descr="Introducing MLflow: an Open Source Platform for the Complete Machine  Learning Lifecycle">
            <a:hlinkClick r:id="rId8"/>
            <a:extLst>
              <a:ext uri="{FF2B5EF4-FFF2-40B4-BE49-F238E27FC236}">
                <a16:creationId xmlns:a16="http://schemas.microsoft.com/office/drawing/2014/main" id="{AF857E28-2663-11FE-8BCE-E6D22DA8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59" y="2571750"/>
            <a:ext cx="3707937" cy="18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practice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Software development is often a social process and… a social good</a:t>
            </a:r>
          </a:p>
          <a:p>
            <a:endParaRPr lang="en-GB" dirty="0"/>
          </a:p>
          <a:p>
            <a:r>
              <a:rPr lang="en-GB" sz="1400" dirty="0"/>
              <a:t>Requires good technical and social practices (e.g., writing clean code, testing output, documentation, code reviews, collaboration)</a:t>
            </a:r>
          </a:p>
          <a:p>
            <a:endParaRPr lang="en-GB" sz="1400" dirty="0"/>
          </a:p>
          <a:p>
            <a:r>
              <a:rPr lang="en-GB" sz="1400" dirty="0"/>
              <a:t>Tools, infrastructure and existing open practice</a:t>
            </a:r>
          </a:p>
          <a:p>
            <a:endParaRPr lang="en-GB" sz="1400" dirty="0"/>
          </a:p>
          <a:p>
            <a:r>
              <a:rPr lang="en-GB" sz="1400" dirty="0"/>
              <a:t>Sustainable software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54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FDC347-4C57-7019-F9EB-D60BE071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22" y="966697"/>
            <a:ext cx="4253517" cy="3699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4B2146-0DA6-6058-6047-6DDD3EBDDEF7}"/>
              </a:ext>
            </a:extLst>
          </p:cNvPr>
          <p:cNvSpPr txBox="1"/>
          <p:nvPr/>
        </p:nvSpPr>
        <p:spPr>
          <a:xfrm>
            <a:off x="4932040" y="2772912"/>
            <a:ext cx="4123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How to Structure a Data Science Project for Readability and Transparency | by </a:t>
            </a:r>
            <a:r>
              <a:rPr lang="en-GB" dirty="0" err="1">
                <a:hlinkClick r:id="rId4"/>
              </a:rPr>
              <a:t>Khuyen</a:t>
            </a:r>
            <a:r>
              <a:rPr lang="en-GB" dirty="0">
                <a:hlinkClick r:id="rId4"/>
              </a:rPr>
              <a:t> Tran | Towards Data Science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46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616396C-30DC-53AC-5646-CD370CFF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971550"/>
            <a:ext cx="3062450" cy="14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BC16B2-A1CA-B929-A446-FABCDA201C0F}"/>
              </a:ext>
            </a:extLst>
          </p:cNvPr>
          <p:cNvSpPr txBox="1"/>
          <p:nvPr/>
        </p:nvSpPr>
        <p:spPr>
          <a:xfrm>
            <a:off x="677025" y="2669229"/>
            <a:ext cx="3071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GitHub flow - GitHub Docs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B7A5F-54F6-973F-AF15-E27C5C34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28" y="971550"/>
            <a:ext cx="2408670" cy="1564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AAE87F-9998-7C4E-77CA-FC82BBF7CEEC}"/>
              </a:ext>
            </a:extLst>
          </p:cNvPr>
          <p:cNvSpPr txBox="1"/>
          <p:nvPr/>
        </p:nvSpPr>
        <p:spPr>
          <a:xfrm>
            <a:off x="5419528" y="2669229"/>
            <a:ext cx="3068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GitHub Actions Documentation - GitHub Docs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69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Split into groups focusing on either GitHub or Python practices</a:t>
            </a:r>
          </a:p>
          <a:p>
            <a:endParaRPr lang="en-GB" sz="1600" dirty="0"/>
          </a:p>
          <a:p>
            <a:r>
              <a:rPr lang="en-GB" sz="1600" dirty="0"/>
              <a:t>Choose one of the below repos</a:t>
            </a:r>
          </a:p>
          <a:p>
            <a:pPr lvl="1"/>
            <a:r>
              <a:rPr lang="en-GB" sz="1200" dirty="0" err="1">
                <a:hlinkClick r:id="rId2"/>
              </a:rPr>
              <a:t>alan</a:t>
            </a:r>
            <a:r>
              <a:rPr lang="en-GB" sz="1200" dirty="0">
                <a:hlinkClick r:id="rId2"/>
              </a:rPr>
              <a:t>-</a:t>
            </a:r>
            <a:r>
              <a:rPr lang="en-GB" sz="1200" dirty="0" err="1">
                <a:hlinkClick r:id="rId2"/>
              </a:rPr>
              <a:t>turing</a:t>
            </a:r>
            <a:r>
              <a:rPr lang="en-GB" sz="1200" dirty="0">
                <a:hlinkClick r:id="rId2"/>
              </a:rPr>
              <a:t>-institute/</a:t>
            </a:r>
            <a:r>
              <a:rPr lang="en-GB" sz="1200" dirty="0" err="1">
                <a:hlinkClick r:id="rId2"/>
              </a:rPr>
              <a:t>sqlsynthgen</a:t>
            </a:r>
            <a:r>
              <a:rPr lang="en-GB" sz="1200" dirty="0">
                <a:hlinkClick r:id="rId2"/>
              </a:rPr>
              <a:t>: Synthetic data for SQL databases (github.com)</a:t>
            </a:r>
            <a:endParaRPr lang="en-GB" sz="1200" dirty="0"/>
          </a:p>
          <a:p>
            <a:pPr lvl="1"/>
            <a:r>
              <a:rPr lang="en-GB" sz="1200" dirty="0">
                <a:hlinkClick r:id="rId3"/>
              </a:rPr>
              <a:t>IN-CORE/</a:t>
            </a:r>
            <a:r>
              <a:rPr lang="en-GB" sz="1200" dirty="0" err="1">
                <a:hlinkClick r:id="rId3"/>
              </a:rPr>
              <a:t>pyincore</a:t>
            </a:r>
            <a:endParaRPr lang="en-GB" sz="1200" dirty="0"/>
          </a:p>
          <a:p>
            <a:pPr lvl="1"/>
            <a:r>
              <a:rPr lang="en-GB" sz="1200" dirty="0" err="1">
                <a:hlinkClick r:id="rId4"/>
              </a:rPr>
              <a:t>kaislar</a:t>
            </a:r>
            <a:r>
              <a:rPr lang="en-GB" sz="1200" dirty="0">
                <a:hlinkClick r:id="rId4"/>
              </a:rPr>
              <a:t>/</a:t>
            </a:r>
            <a:r>
              <a:rPr lang="en-GB" sz="1200" dirty="0" err="1">
                <a:hlinkClick r:id="rId4"/>
              </a:rPr>
              <a:t>ds_template</a:t>
            </a:r>
            <a:r>
              <a:rPr lang="en-GB" sz="1200" dirty="0">
                <a:hlinkClick r:id="rId4"/>
              </a:rPr>
              <a:t> (github.com)</a:t>
            </a:r>
            <a:endParaRPr lang="en-GB" sz="1200" dirty="0"/>
          </a:p>
          <a:p>
            <a:pPr lvl="1"/>
            <a:r>
              <a:rPr lang="en-GB" sz="1200" dirty="0" err="1">
                <a:hlinkClick r:id="rId5"/>
              </a:rPr>
              <a:t>MaartenGr</a:t>
            </a:r>
            <a:r>
              <a:rPr lang="en-GB" sz="1200" dirty="0">
                <a:hlinkClick r:id="rId5"/>
              </a:rPr>
              <a:t>/</a:t>
            </a:r>
            <a:r>
              <a:rPr lang="en-GB" sz="1200" dirty="0" err="1">
                <a:hlinkClick r:id="rId5"/>
              </a:rPr>
              <a:t>BERTopic</a:t>
            </a:r>
            <a:r>
              <a:rPr lang="en-GB" sz="1200" dirty="0">
                <a:hlinkClick r:id="rId5"/>
              </a:rPr>
              <a:t> at fca5a4f9df149609c7e3458d6b2c421194cea62c (github.com)</a:t>
            </a:r>
            <a:endParaRPr lang="en-GB" sz="1200" dirty="0"/>
          </a:p>
          <a:p>
            <a:endParaRPr lang="en-GB" sz="1600" dirty="0"/>
          </a:p>
          <a:p>
            <a:r>
              <a:rPr lang="en-GB" sz="1600" dirty="0"/>
              <a:t>Consider critically the repo using the following questions for inspiration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74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6FFF-BF3F-C36C-4519-7997F54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70F94D-D118-8476-01C9-6DB36D80B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In your groups:</a:t>
            </a:r>
          </a:p>
          <a:p>
            <a:endParaRPr lang="en-GB" sz="1600" dirty="0"/>
          </a:p>
          <a:p>
            <a:pPr lvl="1"/>
            <a:r>
              <a:rPr lang="en-GB" sz="1200" dirty="0"/>
              <a:t>What good practices are there?</a:t>
            </a:r>
          </a:p>
          <a:p>
            <a:pPr lvl="1"/>
            <a:endParaRPr lang="en-GB" sz="1200" dirty="0"/>
          </a:p>
          <a:p>
            <a:pPr lvl="1"/>
            <a:r>
              <a:rPr lang="en-GB" sz="1200" dirty="0"/>
              <a:t>Are there areas for improvement?</a:t>
            </a:r>
          </a:p>
          <a:p>
            <a:pPr lvl="1"/>
            <a:endParaRPr lang="en-GB" sz="1200" dirty="0"/>
          </a:p>
          <a:p>
            <a:pPr lvl="1"/>
            <a:r>
              <a:rPr lang="en-GB" sz="1200" dirty="0"/>
              <a:t>How might this help you inform your practice?</a:t>
            </a:r>
          </a:p>
          <a:p>
            <a:endParaRPr lang="en-GB" sz="1600" dirty="0"/>
          </a:p>
          <a:p>
            <a:r>
              <a:rPr lang="en-GB" sz="1600" dirty="0"/>
              <a:t>Be prepared to share your insights with the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46218"/>
      </p:ext>
    </p:extLst>
  </p:cSld>
  <p:clrMapOvr>
    <a:masterClrMapping/>
  </p:clrMapOvr>
</p:sld>
</file>

<file path=ppt/theme/theme1.xml><?xml version="1.0" encoding="utf-8"?>
<a:theme xmlns:a="http://schemas.openxmlformats.org/drawingml/2006/main" name="uni_of_warwick_aubergine_16_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elcome" id="{AF998076-4EFB-CC4D-8B80-D459C465B838}" vid="{F5447577-7830-3E4C-9146-7F90DEBD800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" id="{AF998076-4EFB-CC4D-8B80-D459C465B838}" vid="{4B009171-E20E-BB44-BAB6-B850D6113E6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" id="{AF998076-4EFB-CC4D-8B80-D459C465B838}" vid="{CFB77700-179A-FB4D-8153-F784352AF14C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430B3D46C22A48899B17B92CD22A7D" ma:contentTypeVersion="16" ma:contentTypeDescription="Create a new document." ma:contentTypeScope="" ma:versionID="db7616ce6b56223e638c47536da69d54">
  <xsd:schema xmlns:xsd="http://www.w3.org/2001/XMLSchema" xmlns:xs="http://www.w3.org/2001/XMLSchema" xmlns:p="http://schemas.microsoft.com/office/2006/metadata/properties" xmlns:ns2="68f8cd6a-5bb9-4a07-9cad-df4444918097" xmlns:ns3="ed02eaec-8abf-401b-a8c7-877511da9cc5" targetNamespace="http://schemas.microsoft.com/office/2006/metadata/properties" ma:root="true" ma:fieldsID="7bae0d310395285d8091e842b92b13e3" ns2:_="" ns3:_="">
    <xsd:import namespace="68f8cd6a-5bb9-4a07-9cad-df4444918097"/>
    <xsd:import namespace="ed02eaec-8abf-401b-a8c7-877511da9c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8cd6a-5bb9-4a07-9cad-df4444918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55cd427-a42c-44c8-816a-2405638e2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2eaec-8abf-401b-a8c7-877511da9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16ef35c-1a89-47af-ad86-ab7c0ae9629d}" ma:internalName="TaxCatchAll" ma:showField="CatchAllData" ma:web="ed02eaec-8abf-401b-a8c7-877511da9c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02eaec-8abf-401b-a8c7-877511da9cc5" xsi:nil="true"/>
    <lcf76f155ced4ddcb4097134ff3c332f xmlns="68f8cd6a-5bb9-4a07-9cad-df44449180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BA7968-C9CA-4D50-80B2-CEF90B44B0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5298DD-5C9D-4837-92CC-957A71069234}"/>
</file>

<file path=customXml/itemProps3.xml><?xml version="1.0" encoding="utf-8"?>
<ds:datastoreItem xmlns:ds="http://schemas.openxmlformats.org/officeDocument/2006/customXml" ds:itemID="{703A39AD-4797-470C-9CE2-C3A38377B396}">
  <ds:schemaRefs>
    <ds:schemaRef ds:uri="http://schemas.microsoft.com/office/2006/metadata/properties"/>
    <ds:schemaRef ds:uri="http://schemas.microsoft.com/office/infopath/2007/PartnerControls"/>
    <ds:schemaRef ds:uri="f4d1d4f1-962b-465a-8f17-d657edd92a1f"/>
    <ds:schemaRef ds:uri="ce120367-98fc-4927-ad2d-676006fb21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608</Words>
  <Application>Microsoft Office PowerPoint</Application>
  <PresentationFormat>On-screen Show (16:9)</PresentationFormat>
  <Paragraphs>103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 Neue</vt:lpstr>
      <vt:lpstr>Helvetica Neue Condensed</vt:lpstr>
      <vt:lpstr>Times New Roman</vt:lpstr>
      <vt:lpstr>uni_of_warwick_aubergine_16_9</vt:lpstr>
      <vt:lpstr>1_Custom Design</vt:lpstr>
      <vt:lpstr>Custom Design</vt:lpstr>
      <vt:lpstr>Software Engineering Practices</vt:lpstr>
      <vt:lpstr>Plan</vt:lpstr>
      <vt:lpstr>Community Practice</vt:lpstr>
      <vt:lpstr>Community Practice</vt:lpstr>
      <vt:lpstr>Community practice</vt:lpstr>
      <vt:lpstr>Python</vt:lpstr>
      <vt:lpstr>Git</vt:lpstr>
      <vt:lpstr>Group activity</vt:lpstr>
      <vt:lpstr>Questions</vt:lpstr>
      <vt:lpstr>PowerPoint Presentation</vt:lpstr>
      <vt:lpstr>Planning your practice (20 mins)</vt:lpstr>
      <vt:lpstr>PowerPoint Presentation</vt:lpstr>
      <vt:lpstr>Food for thought</vt:lpstr>
      <vt:lpstr>Some good practices</vt:lpstr>
      <vt:lpstr>Your practice</vt:lpstr>
      <vt:lpstr>Next steps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Scholl, Julia</dc:creator>
  <cp:lastModifiedBy>Tripp, James</cp:lastModifiedBy>
  <cp:revision>43</cp:revision>
  <cp:lastPrinted>2022-01-17T23:04:17Z</cp:lastPrinted>
  <dcterms:created xsi:type="dcterms:W3CDTF">2015-10-21T14:03:50Z</dcterms:created>
  <dcterms:modified xsi:type="dcterms:W3CDTF">2023-06-15T19:36:17Z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0x010100F9430B3D46C22A48899B17B92CD22A7D</vt:lpwstr>
  </property>
</Properties>
</file>